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/>
    <p:restoredTop sz="93300"/>
  </p:normalViewPr>
  <p:slideViewPr>
    <p:cSldViewPr snapToGrid="0" snapToObjects="1">
      <p:cViewPr varScale="1">
        <p:scale>
          <a:sx n="57" d="100"/>
          <a:sy n="57" d="100"/>
        </p:scale>
        <p:origin x="9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4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6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8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2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2F56-1D84-6843-B93D-AEB841A5230D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CE697-CF6B-4940-B80A-FB1B00BAC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yFpZ5MZ7kk&amp;list=PLykPdvTcbzS6XNgosVy90wsuFykUvSzy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.youtube.com/playlist?list=PL2AC7vvvyyCHZvtCoE-24pjki1fGWjTQ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D1ih3Q9ot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Wye-bzRrD6Y" TargetMode="External"/><Relationship Id="rId4" Type="http://schemas.openxmlformats.org/officeDocument/2006/relationships/hyperlink" Target="https://m.youtube.com/watch?v=YEtEisFAKPQ&amp;list=OLAK5uy_nC25rvSd5ZOoOE9Wdf5jM-TTYn0hRTO44&amp;index=1&amp;client=mv-googl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.youtube.com/playlist?list=PLXP--KfaEF5AIqT61B2gUg21OZF56ikg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.youtube.com/watch?v=Zu15Ou-jKM0&amp;list=RDEMCunC5q_RmMbuTYkw3G-k4Q&amp;start_radio=1" TargetMode="External"/><Relationship Id="rId3" Type="http://schemas.openxmlformats.org/officeDocument/2006/relationships/hyperlink" Target="https://m.youtube.com/watch?v=BDjTdbIZxMQ&amp;t=43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5721" y="1103527"/>
            <a:ext cx="7772400" cy="249692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Symphony </a:t>
            </a:r>
            <a:r>
              <a:rPr lang="en-US" b="1" dirty="0"/>
              <a:t>in </a:t>
            </a:r>
            <a:r>
              <a:rPr lang="en-US" b="1" dirty="0" err="1"/>
              <a:t>Colours</a:t>
            </a:r>
            <a:r>
              <a:rPr lang="en-US" b="1" dirty="0"/>
              <a:t>-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 A Blending </a:t>
            </a:r>
            <a:r>
              <a:rPr lang="en-US" b="1" dirty="0"/>
              <a:t>of Music and </a:t>
            </a:r>
            <a:r>
              <a:rPr lang="en-US" b="1" dirty="0" smtClean="0"/>
              <a:t>Art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  in the Primary Classroom.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     BCPTA</a:t>
            </a:r>
            <a:br>
              <a:rPr lang="en-CA" b="1" dirty="0" smtClean="0"/>
            </a:br>
            <a:r>
              <a:rPr lang="en-CA" b="1" dirty="0" smtClean="0"/>
              <a:t>      </a:t>
            </a:r>
            <a:r>
              <a:rPr lang="en-US" b="1" dirty="0" smtClean="0"/>
              <a:t>Presentation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>          </a:t>
            </a:r>
            <a:r>
              <a:rPr lang="en-US" b="1" dirty="0" smtClean="0"/>
              <a:t>Nanaimo, BC  </a:t>
            </a:r>
            <a:r>
              <a:rPr lang="en-US" b="1" dirty="0"/>
              <a:t>October 25, </a:t>
            </a:r>
            <a:r>
              <a:rPr lang="en-US" b="1" dirty="0" smtClean="0"/>
              <a:t>                                2019</a:t>
            </a:r>
            <a:r>
              <a:rPr lang="en-CA" b="1" dirty="0"/>
              <a:t/>
            </a:r>
            <a:br>
              <a:rPr lang="en-CA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0187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Active and Passive Listening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-</a:t>
            </a:r>
            <a:r>
              <a:rPr lang="en-US" sz="3000" dirty="0" smtClean="0"/>
              <a:t>the students are given something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specific to listen for or focus on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-they are actively participating in the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listening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-</a:t>
            </a:r>
            <a:r>
              <a:rPr lang="en-US" sz="3000" dirty="0"/>
              <a:t>t</a:t>
            </a:r>
            <a:r>
              <a:rPr lang="en-US" sz="3000" dirty="0" smtClean="0"/>
              <a:t>hey are using their ears and  their minds</a:t>
            </a:r>
          </a:p>
          <a:p>
            <a:pPr marL="0" indent="0">
              <a:buNone/>
            </a:pPr>
            <a:r>
              <a:rPr lang="en-US" sz="3000" dirty="0" smtClean="0"/>
              <a:t>          -they are attentive to the task at hand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-they are having fun  while enjoying listening to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music.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081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Musical Content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-Rhythm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-Melody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-Harmony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-Dynamics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-Timbre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-Tempo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319"/>
            <a:ext cx="8229600" cy="182402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b="1" dirty="0" smtClean="0"/>
              <a:t>The Symphony</a:t>
            </a:r>
            <a:br>
              <a:rPr lang="en-US" b="1" dirty="0" smtClean="0"/>
            </a:br>
            <a:r>
              <a:rPr lang="en-US" b="1" dirty="0" smtClean="0"/>
              <a:t>Movement </a:t>
            </a:r>
            <a:r>
              <a:rPr lang="en-US" b="1" dirty="0"/>
              <a:t>1:  The Sea</a:t>
            </a:r>
            <a:r>
              <a:rPr lang="en-CA" b="1" dirty="0"/>
              <a:t/>
            </a:r>
            <a:br>
              <a:rPr lang="en-CA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6" y="2136339"/>
            <a:ext cx="5849662" cy="36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Activity </a:t>
            </a:r>
            <a:r>
              <a:rPr lang="en-CA" dirty="0"/>
              <a:t/>
            </a:r>
            <a:br>
              <a:rPr lang="en-CA" dirty="0"/>
            </a:br>
            <a:r>
              <a:rPr lang="en-US" b="1" dirty="0" err="1" smtClean="0"/>
              <a:t>Oceanscape</a:t>
            </a:r>
            <a:r>
              <a:rPr lang="en-US" b="1" dirty="0" smtClean="0"/>
              <a:t>  </a:t>
            </a:r>
            <a:r>
              <a:rPr lang="en-US" b="1" dirty="0"/>
              <a:t>with </a:t>
            </a:r>
            <a:r>
              <a:rPr lang="en-US" b="1" dirty="0" err="1" smtClean="0"/>
              <a:t>Plasticene</a:t>
            </a:r>
            <a:r>
              <a:rPr lang="en-CA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Playlist</a:t>
            </a:r>
            <a:endParaRPr lang="en-US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1519663" y="2227874"/>
            <a:ext cx="61619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sz="4000" dirty="0" smtClean="0">
                <a:hlinkClick r:id="rId2"/>
              </a:rPr>
              <a:t>https://www.youtube.com/watch?v=IyFpZ5MZ7kk&amp;list=PLykPdvTcbzS6XNgosVy90wsuFykUvSzys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0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495"/>
            <a:ext cx="8229600" cy="987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Topics for Inquiry 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2787" y="2819400"/>
            <a:ext cx="77168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         -connect </a:t>
            </a:r>
            <a:r>
              <a:rPr lang="en-US" sz="3000" b="1" dirty="0"/>
              <a:t>with inquiry </a:t>
            </a:r>
            <a:r>
              <a:rPr lang="en-US" sz="3000" b="1" dirty="0" smtClean="0"/>
              <a:t>into oceans</a:t>
            </a:r>
          </a:p>
          <a:p>
            <a:endParaRPr lang="en-US" sz="3000" b="1" dirty="0" smtClean="0"/>
          </a:p>
          <a:p>
            <a:r>
              <a:rPr lang="en-US" sz="3000" b="1" dirty="0" smtClean="0"/>
              <a:t>        </a:t>
            </a:r>
            <a:r>
              <a:rPr lang="en-US" sz="3000" b="1" dirty="0"/>
              <a:t> </a:t>
            </a:r>
            <a:r>
              <a:rPr lang="en-US" sz="3000" b="1" dirty="0" smtClean="0"/>
              <a:t> -studying sea animals </a:t>
            </a:r>
          </a:p>
          <a:p>
            <a:endParaRPr lang="en-US" sz="3000" b="1" dirty="0" smtClean="0"/>
          </a:p>
          <a:p>
            <a:r>
              <a:rPr lang="en-US" sz="3000" b="1" dirty="0"/>
              <a:t> </a:t>
            </a:r>
            <a:r>
              <a:rPr lang="en-US" sz="3000" b="1" dirty="0" smtClean="0"/>
              <a:t>         -environmental considerations with </a:t>
            </a:r>
          </a:p>
          <a:p>
            <a:r>
              <a:rPr lang="en-US" sz="3000" b="1" dirty="0"/>
              <a:t> </a:t>
            </a:r>
            <a:r>
              <a:rPr lang="en-US" sz="3000" b="1" dirty="0" smtClean="0"/>
              <a:t>       global warming</a:t>
            </a:r>
          </a:p>
          <a:p>
            <a:pPr marL="342900" indent="-342900">
              <a:buFont typeface="Arial"/>
              <a:buChar char="•"/>
            </a:pPr>
            <a:r>
              <a:rPr lang="en-US" sz="3000" b="1" dirty="0" smtClean="0"/>
              <a:t>    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2155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  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Movement 2:  The Sky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0719" b="20719"/>
          <a:stretch>
            <a:fillRect/>
          </a:stretch>
        </p:blipFill>
        <p:spPr>
          <a:xfrm>
            <a:off x="1332306" y="1644879"/>
            <a:ext cx="6390913" cy="4226714"/>
          </a:xfrm>
        </p:spPr>
      </p:pic>
    </p:spTree>
    <p:extLst>
      <p:ext uri="{BB962C8B-B14F-4D97-AF65-F5344CB8AC3E}">
        <p14:creationId xmlns:p14="http://schemas.microsoft.com/office/powerpoint/2010/main" val="9662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Activity </a:t>
            </a:r>
            <a:r>
              <a:rPr lang="en-CA" b="1" dirty="0"/>
              <a:t/>
            </a:r>
            <a:br>
              <a:rPr lang="en-CA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>
                <a:effectLst/>
              </a:rPr>
              <a:t>        Impressionist- </a:t>
            </a:r>
            <a:r>
              <a:rPr lang="en-US" dirty="0">
                <a:effectLst/>
              </a:rPr>
              <a:t>Van Gogh Starry Starry night-</a:t>
            </a:r>
          </a:p>
          <a:p>
            <a:pPr marL="0" lvl="0" indent="0">
              <a:buNone/>
            </a:pPr>
            <a:r>
              <a:rPr lang="en-US" dirty="0" smtClean="0">
                <a:effectLst/>
              </a:rPr>
              <a:t>         Harmony </a:t>
            </a:r>
            <a:endParaRPr lang="en-US" dirty="0">
              <a:effectLst/>
            </a:endParaRPr>
          </a:p>
          <a:p>
            <a:pPr marL="0" lvl="0" indent="0">
              <a:buNone/>
            </a:pPr>
            <a:r>
              <a:rPr lang="en-US" dirty="0" smtClean="0">
                <a:effectLst/>
              </a:rPr>
              <a:t>          Pastel </a:t>
            </a:r>
            <a:r>
              <a:rPr lang="en-US" dirty="0" smtClean="0"/>
              <a:t>and </a:t>
            </a:r>
            <a:r>
              <a:rPr lang="en-US" dirty="0" smtClean="0">
                <a:effectLst/>
              </a:rPr>
              <a:t>tempera paint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           Playlist</a:t>
            </a:r>
          </a:p>
          <a:p>
            <a:pPr marL="0" indent="0">
              <a:buNone/>
            </a:pPr>
            <a:r>
              <a:rPr lang="en-US" sz="4300" dirty="0" smtClean="0">
                <a:hlinkClick r:id="rId2"/>
              </a:rPr>
              <a:t>       https://m.youtube.com/playlist?               list=PL2AC7vvvyyCHZvtCoE-24pjki1fGWjTQP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358482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Starry </a:t>
            </a:r>
            <a:r>
              <a:rPr lang="en-US" dirty="0" smtClean="0"/>
              <a:t>Starry Night</a:t>
            </a:r>
            <a:br>
              <a:rPr lang="en-US" dirty="0" smtClean="0"/>
            </a:br>
            <a:r>
              <a:rPr lang="en-US" dirty="0" smtClean="0"/>
              <a:t>Don Maclean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622"/>
            <a:ext cx="8229600" cy="4005541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              https://www.youtube.com/watch?    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               v=DD1ih3Q9otE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Topics for Inquiry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-Inquiry into stars and the universe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-Animals that are nocturnal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-Explore other Impressionist artists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eg</a:t>
            </a:r>
            <a:r>
              <a:rPr lang="en-US" dirty="0" smtClean="0"/>
              <a:t>.  Monet, Matisse, Renoir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79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b="1" dirty="0" smtClean="0"/>
              <a:t>Movement </a:t>
            </a:r>
            <a:r>
              <a:rPr lang="en-US" b="1" dirty="0"/>
              <a:t>3:  The Lands</a:t>
            </a:r>
            <a:r>
              <a:rPr lang="en-CA" b="1" dirty="0"/>
              <a:t/>
            </a:r>
            <a:br>
              <a:rPr lang="en-CA" b="1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9376" b="29376"/>
          <a:stretch>
            <a:fillRect/>
          </a:stretch>
        </p:blipFill>
        <p:spPr>
          <a:xfrm>
            <a:off x="457200" y="1519590"/>
            <a:ext cx="8229600" cy="4606573"/>
          </a:xfrm>
        </p:spPr>
      </p:pic>
    </p:spTree>
    <p:extLst>
      <p:ext uri="{BB962C8B-B14F-4D97-AF65-F5344CB8AC3E}">
        <p14:creationId xmlns:p14="http://schemas.microsoft.com/office/powerpoint/2010/main" val="31684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Presenters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Mary Payne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Tina </a:t>
            </a:r>
            <a:r>
              <a:rPr lang="en-US" dirty="0" err="1" smtClean="0"/>
              <a:t>Crookshank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Shelly Carson        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Music playlists done by Roy Carson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School District #47-Powell River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</a:t>
            </a:r>
            <a:r>
              <a:rPr lang="en-US" b="1" dirty="0" smtClean="0"/>
              <a:t>The Activity-Rhythm Splatter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          Tempera paint, popsicle sticks</a:t>
            </a:r>
          </a:p>
          <a:p>
            <a:pPr marL="0" indent="0">
              <a:buNone/>
            </a:pPr>
            <a:r>
              <a:rPr lang="en-US" sz="3200" b="1" dirty="0" smtClean="0"/>
              <a:t>          Warm up –rhythm stick floor jam</a:t>
            </a:r>
            <a:r>
              <a:rPr lang="en-CA" sz="3200" b="1" dirty="0" smtClean="0"/>
              <a:t/>
            </a:r>
            <a:br>
              <a:rPr lang="en-CA" sz="3200" b="1" dirty="0" smtClean="0"/>
            </a:br>
            <a:endParaRPr lang="en-CA" sz="3200" b="1" dirty="0" smtClean="0"/>
          </a:p>
          <a:p>
            <a:pPr marL="0" indent="0">
              <a:buNone/>
            </a:pPr>
            <a:r>
              <a:rPr lang="en-CA" sz="4000" dirty="0" smtClean="0">
                <a:hlinkClick r:id="rId2" invalidUrl="https://m.youtube.com/watch?v=bM700bWu6vc https://m.youtube.com/watch?v=5s1RH0JYmAQ"/>
              </a:rPr>
              <a:t>        https://m.youtube.com/watch?</a:t>
            </a:r>
          </a:p>
          <a:p>
            <a:pPr marL="0" indent="0">
              <a:buNone/>
            </a:pPr>
            <a:r>
              <a:rPr lang="en-CA" sz="4000" dirty="0">
                <a:hlinkClick r:id="rId3" invalidUrl="https://m.youtube.com/watch?v=bM700bWu6vc https://m.youtube.com/watch?v=5s1RH0JYmAQ"/>
              </a:rPr>
              <a:t> </a:t>
            </a:r>
            <a:r>
              <a:rPr lang="en-CA" sz="4000" dirty="0" smtClean="0">
                <a:hlinkClick r:id="rId4" invalidUrl="https://m.youtube.com/watch?v=bM700bWu6vc https://m.youtube.com/watch?v=5s1RH0JYmAQ"/>
              </a:rPr>
              <a:t>        v=bM700bWu6vc https://</a:t>
            </a:r>
          </a:p>
          <a:p>
            <a:pPr marL="0" indent="0">
              <a:buNone/>
            </a:pPr>
            <a:r>
              <a:rPr lang="en-CA" sz="4000" dirty="0">
                <a:hlinkClick r:id="rId5" invalidUrl="https://m.youtube.com/watch?v=bM700bWu6vc https://m.youtube.com/watch?v=5s1RH0JYmAQ"/>
              </a:rPr>
              <a:t> </a:t>
            </a:r>
            <a:r>
              <a:rPr lang="en-CA" sz="4000" dirty="0" smtClean="0">
                <a:hlinkClick r:id="rId6" invalidUrl="https://m.youtube.com/watch?v=bM700bWu6vc https://m.youtube.com/watch?v=5s1RH0JYmAQ"/>
              </a:rPr>
              <a:t>       m.youtube.com/watch?</a:t>
            </a:r>
          </a:p>
          <a:p>
            <a:pPr marL="0" indent="0">
              <a:buNone/>
            </a:pPr>
            <a:r>
              <a:rPr lang="en-CA" sz="4000" dirty="0">
                <a:hlinkClick r:id="rId7" invalidUrl="https://m.youtube.com/watch?v=bM700bWu6vc https://m.youtube.com/watch?v=5s1RH0JYmAQ"/>
              </a:rPr>
              <a:t> </a:t>
            </a:r>
            <a:r>
              <a:rPr lang="en-CA" sz="4000" dirty="0" smtClean="0">
                <a:hlinkClick r:id="rId8" invalidUrl="https://m.youtube.com/watch?v=bM700bWu6vc https://m.youtube.com/watch?v=5s1RH0JYmAQ"/>
              </a:rPr>
              <a:t>        v=5s1RH0JYmAQ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99754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Countries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686521"/>
            <a:ext cx="7716838" cy="47142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hlinkClick r:id="rId2"/>
              </a:rPr>
              <a:t>         Japan</a:t>
            </a:r>
          </a:p>
          <a:p>
            <a:pPr marL="0" indent="0">
              <a:buNone/>
            </a:pPr>
            <a:r>
              <a:rPr lang="en-US" sz="2900" dirty="0" smtClean="0">
                <a:hlinkClick r:id="rId2"/>
              </a:rPr>
              <a:t>         https://m.youtube.com/playlist?list=PLXP-- </a:t>
            </a:r>
          </a:p>
          <a:p>
            <a:pPr marL="0" indent="0">
              <a:buNone/>
            </a:pPr>
            <a:r>
              <a:rPr lang="en-US" sz="2900" dirty="0">
                <a:hlinkClick r:id="rId2"/>
              </a:rPr>
              <a:t> </a:t>
            </a:r>
            <a:r>
              <a:rPr lang="en-US" sz="2900" dirty="0" smtClean="0">
                <a:hlinkClick r:id="rId2"/>
              </a:rPr>
              <a:t>         KfaEF5AIqT61B2gUg21OZF56ikgI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         Spain</a:t>
            </a:r>
          </a:p>
          <a:p>
            <a:pPr marL="0" indent="0">
              <a:buNone/>
            </a:pPr>
            <a:r>
              <a:rPr lang="en-US" sz="2900" dirty="0" smtClean="0">
                <a:hlinkClick r:id="rId3"/>
              </a:rPr>
              <a:t>         https://m.youtube.com/watch?v=Wye-bzRrD6Y</a:t>
            </a:r>
            <a:endParaRPr lang="en-US" sz="2900" dirty="0" smtClean="0"/>
          </a:p>
          <a:p>
            <a:pPr marL="0" indent="0">
              <a:buNone/>
            </a:pPr>
            <a:r>
              <a:rPr lang="en-US" dirty="0" smtClean="0"/>
              <a:t>        Cuba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        https://m.youtube.com/watch?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    v=YEtEisFAKPQ&amp;list=OLAK5uy_nC25rvSd5ZOoOE9Wdf5jM-TTYn0hRTO44&amp;index=1&amp;client=mv-google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Countries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Americas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https://m.youtube.com/watch?v=Zu15Ou-jKM0&amp;list=RDEMCunC5q_RmMbuTYkw3G-k4Q&amp;start_radio=1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Brazil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https://m.youtube.com/watch?v=BDjTdbIZxMQ&amp;t=43s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Topics </a:t>
            </a:r>
            <a:r>
              <a:rPr lang="en-US" b="1" dirty="0"/>
              <a:t>for inquiry 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556"/>
            <a:ext cx="8229600" cy="41576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0000" dirty="0" smtClean="0"/>
              <a:t>           -Explore the country, the flag, </a:t>
            </a:r>
          </a:p>
          <a:p>
            <a:pPr marL="0" indent="0">
              <a:buNone/>
            </a:pPr>
            <a:r>
              <a:rPr lang="en-US" sz="10000" dirty="0"/>
              <a:t> </a:t>
            </a:r>
            <a:r>
              <a:rPr lang="en-US" sz="10000" dirty="0" smtClean="0"/>
              <a:t>       the culture </a:t>
            </a:r>
            <a:endParaRPr lang="en-CA" sz="10000" dirty="0"/>
          </a:p>
          <a:p>
            <a:pPr marL="0" indent="0">
              <a:buNone/>
            </a:pPr>
            <a:r>
              <a:rPr lang="en-US" sz="10000" dirty="0" smtClean="0"/>
              <a:t>            -Music, beat and rhythm</a:t>
            </a:r>
          </a:p>
          <a:p>
            <a:pPr marL="0" indent="0">
              <a:buNone/>
            </a:pPr>
            <a:r>
              <a:rPr lang="en-US" sz="10000" dirty="0" smtClean="0"/>
              <a:t>            -Instruments of the country,</a:t>
            </a:r>
            <a:endParaRPr lang="en-CA" sz="10000" dirty="0"/>
          </a:p>
          <a:p>
            <a:pPr marL="0" indent="0">
              <a:buNone/>
            </a:pPr>
            <a:r>
              <a:rPr lang="en-US" sz="10000" dirty="0" smtClean="0"/>
              <a:t>            -Sports  </a:t>
            </a:r>
            <a:endParaRPr lang="en-CA" sz="10000" dirty="0"/>
          </a:p>
          <a:p>
            <a:pPr marL="0" indent="0">
              <a:buNone/>
            </a:pPr>
            <a:r>
              <a:rPr lang="en-US" sz="10000" dirty="0" smtClean="0"/>
              <a:t>            -Environmental issues-ex. The</a:t>
            </a:r>
          </a:p>
          <a:p>
            <a:pPr marL="0" indent="0">
              <a:buNone/>
            </a:pPr>
            <a:r>
              <a:rPr lang="en-US" sz="10000" dirty="0"/>
              <a:t> </a:t>
            </a:r>
            <a:r>
              <a:rPr lang="en-US" sz="10000" dirty="0" smtClean="0"/>
              <a:t>        rainforest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637465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b="1" dirty="0" smtClean="0"/>
              <a:t>Concluding </a:t>
            </a:r>
            <a:r>
              <a:rPr lang="en-US" b="1" dirty="0"/>
              <a:t>Remarks</a:t>
            </a:r>
            <a:r>
              <a:rPr lang="en-CA" b="1" dirty="0" smtClean="0">
                <a:effectLst/>
              </a:rPr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</a:t>
            </a:r>
          </a:p>
          <a:p>
            <a:pPr mar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   We invite you to explore, experiment, </a:t>
            </a:r>
          </a:p>
          <a:p>
            <a:pPr marL="0" indent="0">
              <a:buNone/>
            </a:pPr>
            <a:r>
              <a:rPr lang="en-US" sz="3500" dirty="0" smtClean="0"/>
              <a:t>          and have fun blending music and art </a:t>
            </a:r>
          </a:p>
          <a:p>
            <a:pPr mar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      in your primary classroom.  </a:t>
            </a:r>
          </a:p>
          <a:p>
            <a:pPr mar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        Students are totally engaged in these</a:t>
            </a:r>
          </a:p>
          <a:p>
            <a:pPr mar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      activities as they actively listen to the</a:t>
            </a:r>
          </a:p>
          <a:p>
            <a:pPr mar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     music and express themselves through</a:t>
            </a:r>
          </a:p>
          <a:p>
            <a:pPr mar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     their art.</a:t>
            </a:r>
          </a:p>
          <a:p>
            <a:pPr marL="0" indent="0" algn="ctr">
              <a:buNone/>
            </a:pPr>
            <a:r>
              <a:rPr lang="en-US" sz="3500" dirty="0" smtClean="0"/>
              <a:t>     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160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Topics </a:t>
            </a:r>
            <a:r>
              <a:rPr lang="en-US" b="1" dirty="0"/>
              <a:t>for further research</a:t>
            </a:r>
            <a:r>
              <a:rPr lang="en-CA" b="1" dirty="0" smtClean="0">
                <a:effectLst/>
              </a:rPr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56908"/>
            <a:ext cx="8229600" cy="36692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-Discovering Instruments of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orchestra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-Appreciating different genres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music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-Using different mediums for art</a:t>
            </a:r>
          </a:p>
          <a:p>
            <a:pPr marL="0" indent="0">
              <a:buNone/>
            </a:pPr>
            <a:r>
              <a:rPr lang="en-US" dirty="0" smtClean="0"/>
              <a:t>        -Incorporating dance and drama into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the projects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endParaRPr lang="en-US" dirty="0"/>
          </a:p>
          <a:p>
            <a:r>
              <a:rPr lang="en-US" dirty="0" smtClean="0"/>
              <a:t>         We hope you enjoyed today’s session</a:t>
            </a:r>
          </a:p>
          <a:p>
            <a:r>
              <a:rPr lang="en-US" dirty="0"/>
              <a:t> </a:t>
            </a:r>
            <a:r>
              <a:rPr lang="en-US" dirty="0" smtClean="0"/>
              <a:t>        and can take something back to </a:t>
            </a:r>
          </a:p>
          <a:p>
            <a:r>
              <a:rPr lang="en-US" dirty="0"/>
              <a:t> </a:t>
            </a:r>
            <a:r>
              <a:rPr lang="en-US" dirty="0" smtClean="0"/>
              <a:t>      use in your classroom!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4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Mission </a:t>
            </a:r>
            <a:r>
              <a:rPr lang="en-US" b="1" dirty="0"/>
              <a:t>S</a:t>
            </a:r>
            <a:r>
              <a:rPr lang="en-US" b="1" dirty="0" smtClean="0"/>
              <a:t>tatement</a:t>
            </a:r>
            <a:r>
              <a:rPr lang="en-CA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       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In </a:t>
            </a:r>
            <a:r>
              <a:rPr lang="en-US" dirty="0"/>
              <a:t>the spirit of the new curriculum </a:t>
            </a:r>
            <a:r>
              <a:rPr lang="en-US" dirty="0" smtClean="0"/>
              <a:t>and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/>
              <a:t>the blending of </a:t>
            </a:r>
            <a:r>
              <a:rPr lang="en-US" dirty="0" smtClean="0"/>
              <a:t>music, </a:t>
            </a:r>
            <a:r>
              <a:rPr lang="en-US" dirty="0"/>
              <a:t>art and dance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as </a:t>
            </a:r>
            <a:r>
              <a:rPr lang="en-US" dirty="0"/>
              <a:t>a </a:t>
            </a:r>
            <a:r>
              <a:rPr lang="en-US" dirty="0" err="1"/>
              <a:t>wholistic</a:t>
            </a:r>
            <a:r>
              <a:rPr lang="en-US" dirty="0"/>
              <a:t> approach to the arts,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we </a:t>
            </a:r>
            <a:r>
              <a:rPr lang="en-US" dirty="0"/>
              <a:t>decided to share some projects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with </a:t>
            </a:r>
            <a:r>
              <a:rPr lang="en-US" dirty="0"/>
              <a:t>you to demonstrate this </a:t>
            </a:r>
            <a:r>
              <a:rPr lang="en-US" dirty="0" smtClean="0"/>
              <a:t>blending.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Milly</a:t>
            </a:r>
            <a:r>
              <a:rPr lang="en-US" sz="3200" dirty="0" smtClean="0"/>
              <a:t>, Molly, Mildred (and Marvin)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251678" y="382385"/>
            <a:ext cx="7790366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pic>
        <p:nvPicPr>
          <p:cNvPr id="5" name="Content Placeholder 2" descr="100 year o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1" b="26461"/>
          <a:stretch>
            <a:fillRect/>
          </a:stretch>
        </p:blipFill>
        <p:spPr>
          <a:xfrm>
            <a:off x="457200" y="1689378"/>
            <a:ext cx="8584844" cy="45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8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662" y="23695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b="1" dirty="0" smtClean="0"/>
              <a:t>A  Definition of ‘Symphony’ </a:t>
            </a:r>
            <a:r>
              <a:rPr lang="en-US" b="1" dirty="0"/>
              <a:t>in </a:t>
            </a:r>
            <a:r>
              <a:rPr lang="en-US" b="1" dirty="0" smtClean="0"/>
              <a:t>the context of </a:t>
            </a:r>
            <a:r>
              <a:rPr lang="en-US" b="1" dirty="0"/>
              <a:t>this </a:t>
            </a:r>
            <a:r>
              <a:rPr lang="en-US" b="1" dirty="0" smtClean="0"/>
              <a:t>project</a:t>
            </a:r>
            <a:r>
              <a:rPr lang="en-US" b="1" dirty="0"/>
              <a:t>.  </a:t>
            </a:r>
            <a:r>
              <a:rPr lang="en-CA" b="1" dirty="0"/>
              <a:t/>
            </a:r>
            <a:br>
              <a:rPr lang="en-CA" b="1" dirty="0"/>
            </a:b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95144" y="2956618"/>
            <a:ext cx="58965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  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Anything characterized by </a:t>
            </a:r>
          </a:p>
          <a:p>
            <a:r>
              <a:rPr lang="en-US" sz="3200" dirty="0" smtClean="0"/>
              <a:t>         a harmonious combination</a:t>
            </a:r>
          </a:p>
          <a:p>
            <a:r>
              <a:rPr lang="en-US" sz="3200" dirty="0" smtClean="0"/>
              <a:t>         of elements, esp. an effective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combination of colors.</a:t>
            </a:r>
            <a:r>
              <a:rPr lang="en-CA" sz="3200" dirty="0" smtClean="0"/>
              <a:t/>
            </a:r>
            <a:br>
              <a:rPr lang="en-CA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9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05 at 6.5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</a:t>
            </a:r>
            <a:r>
              <a:rPr lang="en-US" b="1" dirty="0" smtClean="0"/>
              <a:t>urricular Competencies</a:t>
            </a:r>
            <a:r>
              <a:rPr lang="en-CA" b="1" dirty="0"/>
              <a:t/>
            </a:r>
            <a:br>
              <a:rPr lang="en-CA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/>
              <a:t>          -Explore </a:t>
            </a:r>
            <a:r>
              <a:rPr lang="en-US" dirty="0"/>
              <a:t>elements, processes, materials</a:t>
            </a:r>
            <a:r>
              <a:rPr lang="en-US" dirty="0" smtClean="0"/>
              <a:t>,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movements</a:t>
            </a:r>
            <a:r>
              <a:rPr lang="en-US" dirty="0"/>
              <a:t>, technologies, tools,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techniques </a:t>
            </a:r>
            <a:r>
              <a:rPr lang="en-US" dirty="0"/>
              <a:t>of the arts</a:t>
            </a:r>
            <a:endParaRPr lang="en-CA" dirty="0"/>
          </a:p>
          <a:p>
            <a:pPr marL="0" lvl="0" indent="0">
              <a:buNone/>
            </a:pPr>
            <a:r>
              <a:rPr lang="en-US" dirty="0" smtClean="0"/>
              <a:t>          -Develop </a:t>
            </a:r>
            <a:r>
              <a:rPr lang="en-US" dirty="0"/>
              <a:t>processes and technical skills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in </a:t>
            </a:r>
            <a:r>
              <a:rPr lang="en-US" dirty="0"/>
              <a:t>a variety of art forms to </a:t>
            </a:r>
            <a:r>
              <a:rPr lang="en-US" dirty="0" smtClean="0"/>
              <a:t>nurture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motivation</a:t>
            </a:r>
            <a:r>
              <a:rPr lang="en-US" dirty="0"/>
              <a:t>, development, and imagination</a:t>
            </a:r>
            <a:endParaRPr lang="en-CA" dirty="0"/>
          </a:p>
          <a:p>
            <a:pPr marL="0" lvl="0" indent="0">
              <a:buNone/>
            </a:pPr>
            <a:r>
              <a:rPr lang="en-US" dirty="0" smtClean="0"/>
              <a:t>       -Express </a:t>
            </a:r>
            <a:r>
              <a:rPr lang="en-US" dirty="0"/>
              <a:t>feelings, ideas, stories, observations</a:t>
            </a:r>
            <a:r>
              <a:rPr lang="en-US" dirty="0" smtClean="0"/>
              <a:t>,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and </a:t>
            </a:r>
            <a:r>
              <a:rPr lang="en-US" dirty="0"/>
              <a:t>experiences through the arts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Curricular Competencies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-Create </a:t>
            </a:r>
            <a:r>
              <a:rPr lang="en-US" dirty="0"/>
              <a:t>artistic works collaboratively and </a:t>
            </a:r>
          </a:p>
          <a:p>
            <a:pPr marL="0" indent="0">
              <a:buNone/>
            </a:pPr>
            <a:r>
              <a:rPr lang="en-US" dirty="0" smtClean="0"/>
              <a:t>           as </a:t>
            </a:r>
            <a:r>
              <a:rPr lang="en-US" dirty="0"/>
              <a:t>an individual, using ideas inspired by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imagination</a:t>
            </a:r>
            <a:r>
              <a:rPr lang="en-US" dirty="0"/>
              <a:t>, inquiry, experimentation,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and </a:t>
            </a:r>
            <a:r>
              <a:rPr lang="en-US" dirty="0"/>
              <a:t>purposeful </a:t>
            </a:r>
            <a:r>
              <a:rPr lang="en-US" dirty="0" smtClean="0"/>
              <a:t>play</a:t>
            </a:r>
            <a:r>
              <a:rPr lang="en-CA" dirty="0" smtClean="0"/>
              <a:t>,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</a:t>
            </a:r>
            <a:r>
              <a:rPr lang="en-US" dirty="0" smtClean="0"/>
              <a:t>-Experience</a:t>
            </a:r>
            <a:r>
              <a:rPr lang="en-US" dirty="0"/>
              <a:t>, document and share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creative works </a:t>
            </a:r>
            <a:r>
              <a:rPr lang="en-US" dirty="0"/>
              <a:t>in a variety of ways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311740"/>
            <a:ext cx="5124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“I am more and more convinced that music is </a:t>
            </a:r>
          </a:p>
          <a:p>
            <a:pPr algn="ctr"/>
            <a:r>
              <a:rPr lang="en-US" sz="3200" i="1" dirty="0" smtClean="0"/>
              <a:t> not, in essence, a thing which can be cast into a </a:t>
            </a:r>
          </a:p>
          <a:p>
            <a:pPr algn="ctr"/>
            <a:r>
              <a:rPr lang="en-US" sz="3200" i="1" dirty="0" smtClean="0"/>
              <a:t> traditional and fixed form. It is made up of colors and rhythms.”</a:t>
            </a:r>
          </a:p>
          <a:p>
            <a:pPr algn="ctr"/>
            <a:endParaRPr lang="en-US" sz="3200" i="1" dirty="0"/>
          </a:p>
          <a:p>
            <a:pPr algn="ctr"/>
            <a:r>
              <a:rPr lang="en-US" sz="3200" i="1" dirty="0" smtClean="0"/>
              <a:t> Claude Debussy</a:t>
            </a:r>
          </a:p>
        </p:txBody>
      </p:sp>
    </p:spTree>
    <p:extLst>
      <p:ext uri="{BB962C8B-B14F-4D97-AF65-F5344CB8AC3E}">
        <p14:creationId xmlns:p14="http://schemas.microsoft.com/office/powerpoint/2010/main" val="8026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587</Words>
  <Application>Microsoft Macintosh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                             Symphony in Colours-              A Blending of Music and Art              in the Primary Classroom.       BCPTA       Presentation           Nanaimo, BC  October 25,                                 2019 </vt:lpstr>
      <vt:lpstr> Presenters</vt:lpstr>
      <vt:lpstr> Mission Statement </vt:lpstr>
      <vt:lpstr> Milly, Molly, Mildred (and Marvin)</vt:lpstr>
      <vt:lpstr>                A  Definition of ‘Symphony’ in the context of this project.   </vt:lpstr>
      <vt:lpstr>PowerPoint Presentation</vt:lpstr>
      <vt:lpstr>  Curricular Competencies </vt:lpstr>
      <vt:lpstr>  Curricular Competencies </vt:lpstr>
      <vt:lpstr>PowerPoint Presentation</vt:lpstr>
      <vt:lpstr> Active and Passive Listening</vt:lpstr>
      <vt:lpstr> Musical Content</vt:lpstr>
      <vt:lpstr>  The Symphony Movement 1:  The Sea </vt:lpstr>
      <vt:lpstr> The Activity  Oceanscape  with Plasticene </vt:lpstr>
      <vt:lpstr> Topics for Inquiry  </vt:lpstr>
      <vt:lpstr>       Movement 2:  The Sky </vt:lpstr>
      <vt:lpstr>  The Activity  </vt:lpstr>
      <vt:lpstr>   Starry Starry Night Don Maclean </vt:lpstr>
      <vt:lpstr> Topics for Inquiry </vt:lpstr>
      <vt:lpstr>   Movement 3:  The Lands </vt:lpstr>
      <vt:lpstr>           The Activity-Rhythm Splatter    </vt:lpstr>
      <vt:lpstr>Countries</vt:lpstr>
      <vt:lpstr>Countries</vt:lpstr>
      <vt:lpstr>         Topics for inquiry          </vt:lpstr>
      <vt:lpstr> Concluding Remarks </vt:lpstr>
      <vt:lpstr>   Topics for further research </vt:lpstr>
      <vt:lpstr> Thank you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Symphony in Colours-              A Blending of Music and Art              in the Primary Classroom.       BCPTA       Presentation           Nanaimo, BC  October 25,                                 2019 </dc:title>
  <dc:creator>Shelly Carson</dc:creator>
  <cp:lastModifiedBy>Microsoft Office User</cp:lastModifiedBy>
  <cp:revision>1</cp:revision>
  <dcterms:created xsi:type="dcterms:W3CDTF">2019-10-25T01:21:13Z</dcterms:created>
  <dcterms:modified xsi:type="dcterms:W3CDTF">2019-10-28T00:56:11Z</dcterms:modified>
</cp:coreProperties>
</file>